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4" r:id="rId2"/>
  </p:sldMasterIdLst>
  <p:notesMasterIdLst>
    <p:notesMasterId r:id="rId50"/>
  </p:notesMasterIdLst>
  <p:sldIdLst>
    <p:sldId id="256" r:id="rId3"/>
    <p:sldId id="269" r:id="rId4"/>
    <p:sldId id="280" r:id="rId5"/>
    <p:sldId id="292" r:id="rId6"/>
    <p:sldId id="303" r:id="rId7"/>
    <p:sldId id="281" r:id="rId8"/>
    <p:sldId id="282" r:id="rId9"/>
    <p:sldId id="286" r:id="rId10"/>
    <p:sldId id="293" r:id="rId11"/>
    <p:sldId id="284" r:id="rId12"/>
    <p:sldId id="294" r:id="rId13"/>
    <p:sldId id="295" r:id="rId14"/>
    <p:sldId id="285" r:id="rId15"/>
    <p:sldId id="268" r:id="rId16"/>
    <p:sldId id="275" r:id="rId17"/>
    <p:sldId id="278" r:id="rId18"/>
    <p:sldId id="299" r:id="rId19"/>
    <p:sldId id="297" r:id="rId20"/>
    <p:sldId id="300" r:id="rId21"/>
    <p:sldId id="298" r:id="rId22"/>
    <p:sldId id="311" r:id="rId23"/>
    <p:sldId id="257" r:id="rId24"/>
    <p:sldId id="258" r:id="rId25"/>
    <p:sldId id="312" r:id="rId26"/>
    <p:sldId id="259" r:id="rId27"/>
    <p:sldId id="313" r:id="rId28"/>
    <p:sldId id="314" r:id="rId29"/>
    <p:sldId id="260" r:id="rId30"/>
    <p:sldId id="261" r:id="rId31"/>
    <p:sldId id="267" r:id="rId32"/>
    <p:sldId id="271" r:id="rId33"/>
    <p:sldId id="288" r:id="rId34"/>
    <p:sldId id="287" r:id="rId35"/>
    <p:sldId id="290" r:id="rId36"/>
    <p:sldId id="279" r:id="rId37"/>
    <p:sldId id="289" r:id="rId38"/>
    <p:sldId id="304" r:id="rId39"/>
    <p:sldId id="270" r:id="rId40"/>
    <p:sldId id="272" r:id="rId41"/>
    <p:sldId id="302" r:id="rId42"/>
    <p:sldId id="274" r:id="rId43"/>
    <p:sldId id="308" r:id="rId44"/>
    <p:sldId id="305" r:id="rId45"/>
    <p:sldId id="301" r:id="rId46"/>
    <p:sldId id="309" r:id="rId47"/>
    <p:sldId id="306" r:id="rId48"/>
    <p:sldId id="310" r:id="rId49"/>
  </p:sldIdLst>
  <p:sldSz cx="9144000" cy="6858000" type="screen4x3"/>
  <p:notesSz cx="6858000" cy="9144000"/>
  <p:defaultTextStyle>
    <a:defPPr>
      <a:defRPr lang="zh-TW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550" autoAdjust="0"/>
  </p:normalViewPr>
  <p:slideViewPr>
    <p:cSldViewPr snapToGrid="0" snapToObjects="1">
      <p:cViewPr>
        <p:scale>
          <a:sx n="80" d="100"/>
          <a:sy n="80" d="100"/>
        </p:scale>
        <p:origin x="-1522" y="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FD4981-2838-1C41-8509-1500842A5BBE}" type="datetimeFigureOut">
              <a:rPr kumimoji="1" lang="zh-TW" altLang="en-US" smtClean="0"/>
              <a:t>2013/11/2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2F1262-30EC-1B48-AA41-0A943F2852A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25540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Interhospital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transfer to a PCI-capable hospital is the recommended triage strategy if primary PCI consistently can be performed within 120 min- </a:t>
            </a:r>
            <a:r>
              <a:rPr lang="en-US" altLang="zh-TW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utes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FMC. </a:t>
            </a:r>
            <a:r>
              <a:rPr lang="en-US" altLang="zh-TW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Fibrinolytic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therapy, in the absence of </a:t>
            </a:r>
            <a:r>
              <a:rPr lang="en-US" altLang="zh-TW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contrain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altLang="zh-TW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dications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its use, should be administered within 30 minutes of first door arrival when this 120-minute time goal cannot be met. </a:t>
            </a:r>
            <a:endParaRPr lang="en-US" altLang="zh-TW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door-in–door-out time ≤30 minutes, achieved in only 11% of patients, was associated with shorter delays to reperfusion and a lower in-hospital mortality rate. </a:t>
            </a:r>
            <a:endParaRPr lang="en-US" altLang="zh-TW" dirty="0" smtClean="0"/>
          </a:p>
          <a:p>
            <a:endParaRPr kumimoji="1" lang="en-US" altLang="zh-TW" dirty="0" smtClean="0"/>
          </a:p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2F1262-30EC-1B48-AA41-0A943F2852A4}" type="slidenum">
              <a:rPr kumimoji="1" lang="zh-TW" altLang="en-US" smtClean="0"/>
              <a:t>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217783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1400736" y="914977"/>
            <a:ext cx="4055129" cy="31345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zh-TW" altLang="en-US"/>
          </a:p>
        </p:txBody>
      </p:sp>
      <p:sp>
        <p:nvSpPr>
          <p:cNvPr id="1638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新細明體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新細明體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新細明體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新細明體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新細明體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0"/>
              <a:buNone/>
            </a:pPr>
            <a:r>
              <a:rPr lang="en-GB" altLang="zh-TW">
                <a:latin typeface="Arial" charset="0"/>
                <a:cs typeface="msgothic" charset="0"/>
              </a:rPr>
              <a:t>Reperfusion therapy for patients with STEMI. The bold arrows and boxes are the preferred strategies. Performance of PCI is dictated by an anatomically appropriate culprit stenosis. *Patients with cardiogenic shock or severe heart failure initially seen at a non–PCI-capable hospital should be transferred for cardiac catheterization and revascularization as soon as possible, irrespective of time delay from MI onset (</a:t>
            </a:r>
            <a:r>
              <a:rPr lang="en-GB" altLang="zh-TW" i="1">
                <a:latin typeface="Arial" charset="0"/>
                <a:cs typeface="msgothic" charset="0"/>
              </a:rPr>
              <a:t>Class I, LOE: B</a:t>
            </a:r>
            <a:r>
              <a:rPr lang="en-GB" altLang="zh-TW">
                <a:latin typeface="Arial" charset="0"/>
                <a:cs typeface="msgothic" charset="0"/>
              </a:rPr>
              <a:t>). †Angiography and revascularization should not be performed within the first 2 to 3 hours after administration of fibrinolytic therapy. CABG indicates coronary artery bypass graft; DIDO, door-in–door-out; FMC, first medical contact; LOE, Level of Evidence; MI, myocardial infarction; PCI, percutaneous coronary intervention; and STEMI, ST-elevation myocardial infarction.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1400736" y="914977"/>
            <a:ext cx="4055129" cy="31345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zh-TW" altLang="en-US"/>
          </a:p>
        </p:txBody>
      </p:sp>
      <p:sp>
        <p:nvSpPr>
          <p:cNvPr id="2150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新細明體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新細明體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新細明體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新細明體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新細明體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0"/>
              <a:buNone/>
            </a:pPr>
            <a:r>
              <a:rPr lang="en-GB" altLang="zh-TW" dirty="0">
                <a:latin typeface="Arial" charset="0"/>
                <a:cs typeface="msgothic" charset="0"/>
              </a:rPr>
              <a:t>Indications for Transfer for Angiography After </a:t>
            </a:r>
            <a:r>
              <a:rPr lang="en-GB" altLang="zh-TW" dirty="0" err="1">
                <a:latin typeface="Arial" charset="0"/>
                <a:cs typeface="msgothic" charset="0"/>
              </a:rPr>
              <a:t>Fibrinolytic</a:t>
            </a:r>
            <a:r>
              <a:rPr lang="en-GB" altLang="zh-TW" dirty="0">
                <a:latin typeface="Arial" charset="0"/>
                <a:cs typeface="msgothic" charset="0"/>
              </a:rPr>
              <a:t> Therapy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400736" y="914977"/>
            <a:ext cx="4055129" cy="31345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zh-TW" altLang="en-US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新細明體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新細明體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新細明體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新細明體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新細明體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0"/>
              <a:buNone/>
            </a:pPr>
            <a:r>
              <a:rPr lang="en-GB" altLang="zh-TW" dirty="0">
                <a:latin typeface="Arial" charset="0"/>
                <a:cs typeface="msgothic" charset="0"/>
              </a:rPr>
              <a:t>Figure 1. The most common classification systems of thoracic aortic dissection: Stanford and </a:t>
            </a:r>
            <a:r>
              <a:rPr lang="en-GB" altLang="zh-TW" dirty="0" err="1">
                <a:latin typeface="Arial" charset="0"/>
                <a:cs typeface="msgothic" charset="0"/>
              </a:rPr>
              <a:t>DeBakey</a:t>
            </a:r>
            <a:r>
              <a:rPr lang="en-GB" altLang="zh-TW" dirty="0">
                <a:latin typeface="Arial" charset="0"/>
                <a:cs typeface="msgothic" charset="0"/>
              </a:rPr>
              <a:t>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969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E535C-6786-5B45-B2A2-900986E85168}" type="datetimeFigureOut">
              <a:rPr kumimoji="1" lang="zh-TW" altLang="en-US" smtClean="0"/>
              <a:t>2013/11/2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2E9EA-390C-A84D-BF73-BA398F6BBE8B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43567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E535C-6786-5B45-B2A2-900986E85168}" type="datetimeFigureOut">
              <a:rPr kumimoji="1" lang="zh-TW" altLang="en-US" smtClean="0"/>
              <a:t>2013/11/2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2E9EA-390C-A84D-BF73-BA398F6BBE8B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743501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E535C-6786-5B45-B2A2-900986E85168}" type="datetimeFigureOut">
              <a:rPr kumimoji="1" lang="zh-TW" altLang="en-US" smtClean="0"/>
              <a:t>2013/11/2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2E9EA-390C-A84D-BF73-BA398F6BBE8B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94280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TW" altLang="en-US" smtClean="0"/>
              <a:t>按一下以編輯母片子標題樣式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E535C-6786-5B45-B2A2-900986E85168}" type="datetimeFigureOut">
              <a:rPr kumimoji="1" lang="zh-TW" altLang="en-US" smtClean="0"/>
              <a:t>2013/11/2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2E9EA-390C-A84D-BF73-BA398F6BBE8B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38925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E535C-6786-5B45-B2A2-900986E85168}" type="datetimeFigureOut">
              <a:rPr kumimoji="1" lang="zh-TW" altLang="en-US" smtClean="0"/>
              <a:t>2013/11/2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2E9EA-390C-A84D-BF73-BA398F6BBE8B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311016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E535C-6786-5B45-B2A2-900986E85168}" type="datetimeFigureOut">
              <a:rPr kumimoji="1" lang="zh-TW" altLang="en-US" smtClean="0"/>
              <a:t>2013/11/2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2E9EA-390C-A84D-BF73-BA398F6BBE8B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72659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E535C-6786-5B45-B2A2-900986E85168}" type="datetimeFigureOut">
              <a:rPr kumimoji="1" lang="zh-TW" altLang="en-US" smtClean="0"/>
              <a:t>2013/11/2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2E9EA-390C-A84D-BF73-BA398F6BBE8B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267327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E535C-6786-5B45-B2A2-900986E85168}" type="datetimeFigureOut">
              <a:rPr kumimoji="1" lang="zh-TW" altLang="en-US" smtClean="0"/>
              <a:t>2013/11/2</a:t>
            </a:fld>
            <a:endParaRPr kumimoji="1"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2E9EA-390C-A84D-BF73-BA398F6BBE8B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67816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E535C-6786-5B45-B2A2-900986E85168}" type="datetimeFigureOut">
              <a:rPr kumimoji="1" lang="zh-TW" altLang="en-US" smtClean="0"/>
              <a:t>2013/11/2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2E9EA-390C-A84D-BF73-BA398F6BBE8B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365781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E535C-6786-5B45-B2A2-900986E85168}" type="datetimeFigureOut">
              <a:rPr kumimoji="1" lang="zh-TW" altLang="en-US" smtClean="0"/>
              <a:t>2013/11/2</a:t>
            </a:fld>
            <a:endParaRPr kumimoji="1"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2E9EA-390C-A84D-BF73-BA398F6BBE8B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36998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E535C-6786-5B45-B2A2-900986E85168}" type="datetimeFigureOut">
              <a:rPr kumimoji="1" lang="zh-TW" altLang="en-US" smtClean="0"/>
              <a:t>2013/11/2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2E9EA-390C-A84D-BF73-BA398F6BBE8B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58173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pyright.gi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619875"/>
            <a:ext cx="1038225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6183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218CF-ABFF-B34F-A79B-227D7CA62555}" type="datetimeFigureOut">
              <a:rPr kumimoji="1" lang="zh-TW" altLang="en-US" smtClean="0"/>
              <a:t>2013/11/2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8D5B3-7D35-2141-91EF-3D40CD636E2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40463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zh-TW" dirty="0" smtClean="0"/>
              <a:t>JCM OSCE</a:t>
            </a:r>
            <a:endParaRPr kumimoji="1" lang="zh-TW" altLang="en-US" dirty="0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kumimoji="1" lang="en-US" altLang="zh-TW" sz="2400" dirty="0" smtClean="0"/>
              <a:t>TMH AED</a:t>
            </a:r>
          </a:p>
          <a:p>
            <a:r>
              <a:rPr kumimoji="1" lang="en-US" altLang="zh-TW" sz="2400" dirty="0" smtClean="0"/>
              <a:t>Nov 2013</a:t>
            </a:r>
            <a:endParaRPr kumimoji="1"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97726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325440" y="381640"/>
            <a:ext cx="8493120" cy="41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9pPr>
          </a:lstStyle>
          <a:p>
            <a:pPr algn="ctr"/>
            <a:r>
              <a:rPr lang="en-GB" altLang="zh-TW" sz="1500" b="1">
                <a:latin typeface="Arial" charset="0"/>
              </a:rPr>
              <a:t>Reperfusion therapy for patients with STEMI. The bold arrows and boxes are the preferred strategies.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280" y="5715960"/>
            <a:ext cx="1958400" cy="97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00" y="979303"/>
            <a:ext cx="7493760" cy="489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828001" y="5972308"/>
            <a:ext cx="3918240" cy="2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9pPr>
          </a:lstStyle>
          <a:p>
            <a:r>
              <a:rPr lang="en-GB" altLang="zh-TW" sz="1100" b="1">
                <a:latin typeface="Arial" charset="0"/>
              </a:rPr>
              <a:t>O</a:t>
            </a:r>
            <a:r>
              <a:rPr lang="en-GB" altLang="en-GB" sz="1100" b="1">
                <a:latin typeface="Arial" charset="0"/>
              </a:rPr>
              <a:t>’</a:t>
            </a:r>
            <a:r>
              <a:rPr lang="en-GB" altLang="zh-TW" sz="1100" b="1">
                <a:latin typeface="Arial" charset="0"/>
              </a:rPr>
              <a:t>Gara P et al. Circulation 2013;127:529-555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424800" y="6613175"/>
            <a:ext cx="4930560" cy="347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9pPr>
          </a:lstStyle>
          <a:p>
            <a:r>
              <a:rPr lang="en-GB" altLang="zh-TW" sz="900">
                <a:latin typeface="Arial" charset="0"/>
              </a:rPr>
              <a:t>Copyright © American Heart Association</a:t>
            </a:r>
          </a:p>
        </p:txBody>
      </p:sp>
    </p:spTree>
    <p:extLst>
      <p:ext uri="{BB962C8B-B14F-4D97-AF65-F5344CB8AC3E}">
        <p14:creationId xmlns:p14="http://schemas.microsoft.com/office/powerpoint/2010/main" val="39274927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TW" dirty="0" smtClean="0"/>
              <a:t>Suppose </a:t>
            </a:r>
            <a:r>
              <a:rPr kumimoji="1" lang="en-US" altLang="zh-TW" dirty="0" err="1" smtClean="0"/>
              <a:t>tenecteplase</a:t>
            </a:r>
            <a:r>
              <a:rPr kumimoji="1" lang="en-US" altLang="zh-TW" dirty="0" smtClean="0"/>
              <a:t> was given for thrombolysis, however the patient developed VF arrest &amp; cardiogenic shock after ROSC.</a:t>
            </a:r>
            <a:endParaRPr kumimoji="1" lang="zh-TW" altLang="en-US" dirty="0"/>
          </a:p>
        </p:txBody>
      </p:sp>
      <p:sp>
        <p:nvSpPr>
          <p:cNvPr id="7" name="子標題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6729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TW" dirty="0" smtClean="0"/>
              <a:t>What treatment should be considered?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 smtClean="0"/>
              <a:t>Transfer to patient for Rescue PCI (1)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3121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325440" y="381640"/>
            <a:ext cx="8493120" cy="41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9pPr>
          </a:lstStyle>
          <a:p>
            <a:pPr algn="ctr"/>
            <a:r>
              <a:rPr lang="en-GB" altLang="zh-TW" sz="1500" b="1">
                <a:latin typeface="Arial" charset="0"/>
              </a:rPr>
              <a:t>Indications for Transfer for Angiography After Fibrinolytic Therapy.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730" y="5715960"/>
            <a:ext cx="1958400" cy="97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360" y="979303"/>
            <a:ext cx="6213600" cy="489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1467361" y="5972308"/>
            <a:ext cx="3918240" cy="2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9pPr>
          </a:lstStyle>
          <a:p>
            <a:r>
              <a:rPr lang="en-GB" altLang="zh-TW" sz="1100" b="1">
                <a:latin typeface="Arial" charset="0"/>
              </a:rPr>
              <a:t>O</a:t>
            </a:r>
            <a:r>
              <a:rPr lang="en-GB" altLang="en-GB" sz="1100" b="1">
                <a:latin typeface="Arial" charset="0"/>
              </a:rPr>
              <a:t>’</a:t>
            </a:r>
            <a:r>
              <a:rPr lang="en-GB" altLang="zh-TW" sz="1100" b="1">
                <a:latin typeface="Arial" charset="0"/>
              </a:rPr>
              <a:t>Gara P et al. Circulation 2013;127:529-555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424800" y="6613175"/>
            <a:ext cx="4930560" cy="347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9pPr>
          </a:lstStyle>
          <a:p>
            <a:r>
              <a:rPr lang="en-GB" altLang="zh-TW" sz="900" dirty="0">
                <a:latin typeface="Arial" charset="0"/>
              </a:rPr>
              <a:t>Copyright © American Heart Association</a:t>
            </a:r>
          </a:p>
        </p:txBody>
      </p:sp>
    </p:spTree>
    <p:extLst>
      <p:ext uri="{BB962C8B-B14F-4D97-AF65-F5344CB8AC3E}">
        <p14:creationId xmlns:p14="http://schemas.microsoft.com/office/powerpoint/2010/main" val="5304980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 smtClean="0"/>
              <a:t>Case 2</a:t>
            </a:r>
            <a:endParaRPr lang="zh-HK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HK" dirty="0" smtClean="0"/>
              <a:t>M/44</a:t>
            </a:r>
          </a:p>
          <a:p>
            <a:r>
              <a:rPr lang="en-US" altLang="zh-HK" dirty="0" smtClean="0"/>
              <a:t>Known HT</a:t>
            </a:r>
          </a:p>
          <a:p>
            <a:r>
              <a:rPr lang="en-US" altLang="zh-HK" dirty="0" smtClean="0"/>
              <a:t>c/o Severe low back pain</a:t>
            </a:r>
          </a:p>
          <a:p>
            <a:r>
              <a:rPr lang="en-US" altLang="zh-HK" dirty="0" smtClean="0"/>
              <a:t>BP 192/112 P 67 T 36 SpO2 99% (RA)</a:t>
            </a:r>
          </a:p>
          <a:p>
            <a:r>
              <a:rPr lang="en-US" altLang="zh-HK" dirty="0" smtClean="0"/>
              <a:t>CT was performed</a:t>
            </a:r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99568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5114"/>
            <a:ext cx="4591050" cy="4591050"/>
          </a:xfrm>
        </p:spPr>
      </p:pic>
      <p:sp>
        <p:nvSpPr>
          <p:cNvPr id="7" name="文字版面配置區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10" name="內容版面配置區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951" y="1535114"/>
            <a:ext cx="4591049" cy="4591049"/>
          </a:xfrm>
        </p:spPr>
      </p:pic>
    </p:spTree>
    <p:extLst>
      <p:ext uri="{BB962C8B-B14F-4D97-AF65-F5344CB8AC3E}">
        <p14:creationId xmlns:p14="http://schemas.microsoft.com/office/powerpoint/2010/main" val="61152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9" y="1535114"/>
            <a:ext cx="4591050" cy="4591050"/>
          </a:xfrm>
        </p:spPr>
      </p:pic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10" name="內容版面配置區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951" y="1535114"/>
            <a:ext cx="4591049" cy="4591049"/>
          </a:xfrm>
        </p:spPr>
      </p:pic>
    </p:spTree>
    <p:extLst>
      <p:ext uri="{BB962C8B-B14F-4D97-AF65-F5344CB8AC3E}">
        <p14:creationId xmlns:p14="http://schemas.microsoft.com/office/powerpoint/2010/main" val="63332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325440" y="381640"/>
            <a:ext cx="8493120" cy="41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9pPr>
          </a:lstStyle>
          <a:p>
            <a:pPr algn="ctr"/>
            <a:r>
              <a:rPr lang="en-GB" altLang="zh-TW" sz="1500" b="1">
                <a:latin typeface="Arial" charset="0"/>
              </a:rPr>
              <a:t>Figure 1. The most common classification systems of thoracic aortic dissection: Stanford and DeBakey.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280" y="5715960"/>
            <a:ext cx="1958400" cy="97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080" y="979303"/>
            <a:ext cx="4160160" cy="489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494080" y="5972308"/>
            <a:ext cx="3918240" cy="2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9pPr>
          </a:lstStyle>
          <a:p>
            <a:r>
              <a:rPr lang="en-GB" altLang="zh-TW" sz="1100" b="1">
                <a:latin typeface="Arial" charset="0"/>
              </a:rPr>
              <a:t>Nienaber C A , and Eagle K A Circulation 2003;108:628-635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424800" y="6613175"/>
            <a:ext cx="4930560" cy="347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新細明體" charset="0"/>
                <a:cs typeface="msgothic" charset="0"/>
              </a:defRPr>
            </a:lvl9pPr>
          </a:lstStyle>
          <a:p>
            <a:r>
              <a:rPr lang="en-GB" altLang="zh-TW" sz="900">
                <a:latin typeface="Arial" charset="0"/>
              </a:rPr>
              <a:t>Copyright © American Heart Association</a:t>
            </a:r>
          </a:p>
        </p:txBody>
      </p:sp>
    </p:spTree>
    <p:extLst>
      <p:ext uri="{BB962C8B-B14F-4D97-AF65-F5344CB8AC3E}">
        <p14:creationId xmlns:p14="http://schemas.microsoft.com/office/powerpoint/2010/main" val="19354458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What is the diagnosis? </a:t>
            </a:r>
            <a:endParaRPr kumimoji="1" lang="zh-TW" altLang="en-US" dirty="0"/>
          </a:p>
        </p:txBody>
      </p:sp>
      <p:sp>
        <p:nvSpPr>
          <p:cNvPr id="10" name="內容版面配置區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 smtClean="0"/>
              <a:t>Stanford Type B (De </a:t>
            </a:r>
            <a:r>
              <a:rPr kumimoji="1" lang="en-US" altLang="zh-TW" dirty="0" err="1"/>
              <a:t>B</a:t>
            </a:r>
            <a:r>
              <a:rPr kumimoji="1" lang="en-US" altLang="zh-TW" dirty="0" err="1" smtClean="0"/>
              <a:t>akey</a:t>
            </a:r>
            <a:r>
              <a:rPr kumimoji="1" lang="en-US" altLang="zh-TW" dirty="0" smtClean="0"/>
              <a:t> Type III) Intramural Hematoma (1+1)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2828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TW" dirty="0" smtClean="0"/>
              <a:t>Outline initial management with target end-points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/>
              <a:t>IV opiate for pain control (0.5)</a:t>
            </a:r>
          </a:p>
          <a:p>
            <a:r>
              <a:rPr kumimoji="1" lang="en-US" altLang="zh-TW" dirty="0" smtClean="0"/>
              <a:t>IV beta blockade (0.5) with target heart rate &lt;60 (0.5)</a:t>
            </a:r>
            <a:endParaRPr kumimoji="1" lang="en-US" altLang="zh-TW" dirty="0"/>
          </a:p>
          <a:p>
            <a:r>
              <a:rPr lang="en-US" altLang="zh-TW" dirty="0" smtClean="0"/>
              <a:t>IV vasodilators </a:t>
            </a:r>
            <a:r>
              <a:rPr lang="en-US" altLang="zh-TW" dirty="0"/>
              <a:t>only after giving negative inotropic agents to avoid increase in shear force (0.5</a:t>
            </a:r>
            <a:r>
              <a:rPr lang="en-US" altLang="zh-TW" dirty="0" smtClean="0"/>
              <a:t>); target blood pressure </a:t>
            </a:r>
            <a:r>
              <a:rPr kumimoji="1" lang="en-US" altLang="zh-TW" dirty="0" smtClean="0"/>
              <a:t>&lt;</a:t>
            </a:r>
            <a:r>
              <a:rPr kumimoji="1" lang="en-US" altLang="zh-TW" dirty="0"/>
              <a:t>120 mmHg (0.5</a:t>
            </a:r>
            <a:r>
              <a:rPr kumimoji="1" lang="en-US" altLang="zh-TW" dirty="0" smtClean="0"/>
              <a:t>) </a:t>
            </a:r>
          </a:p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7158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 smtClean="0"/>
              <a:t>Case 1</a:t>
            </a:r>
            <a:endParaRPr lang="zh-HK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HK" dirty="0" smtClean="0"/>
              <a:t>M/66</a:t>
            </a:r>
          </a:p>
          <a:p>
            <a:r>
              <a:rPr lang="en-US" altLang="zh-HK" dirty="0" smtClean="0"/>
              <a:t>Known HT FU private</a:t>
            </a:r>
          </a:p>
          <a:p>
            <a:r>
              <a:rPr lang="en-US" altLang="zh-HK" dirty="0" smtClean="0"/>
              <a:t>c/o Chest pain since 1 hour ago</a:t>
            </a:r>
          </a:p>
          <a:p>
            <a:r>
              <a:rPr lang="en-US" altLang="zh-HK" dirty="0" smtClean="0"/>
              <a:t>BP 133/84 P 65 T 36</a:t>
            </a:r>
          </a:p>
          <a:p>
            <a:r>
              <a:rPr lang="en-US" altLang="zh-HK" dirty="0" smtClean="0"/>
              <a:t>Physical exam unremarkable</a:t>
            </a:r>
          </a:p>
          <a:p>
            <a:r>
              <a:rPr lang="en-US" altLang="zh-HK" dirty="0" smtClean="0"/>
              <a:t>Chest X-ray unremarkable</a:t>
            </a:r>
          </a:p>
          <a:p>
            <a:pPr marL="0" indent="0">
              <a:buNone/>
            </a:pPr>
            <a:endParaRPr lang="en-US" altLang="zh-HK" dirty="0" smtClean="0"/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64119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TW" dirty="0" smtClean="0"/>
              <a:t>When to consider alternative treatments?</a:t>
            </a:r>
            <a:endParaRPr kumimoji="1" lang="zh-TW" altLang="en-US" dirty="0"/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 smtClean="0"/>
              <a:t>Operative or interventional management if:</a:t>
            </a:r>
          </a:p>
          <a:p>
            <a:pPr lvl="1"/>
            <a:r>
              <a:rPr kumimoji="1" lang="en-US" altLang="zh-TW" dirty="0" err="1" smtClean="0"/>
              <a:t>Malperfusion</a:t>
            </a:r>
            <a:r>
              <a:rPr kumimoji="1" lang="en-US" altLang="zh-TW" dirty="0" smtClean="0"/>
              <a:t> syndrome (0.5)</a:t>
            </a:r>
          </a:p>
          <a:p>
            <a:pPr lvl="1"/>
            <a:r>
              <a:rPr kumimoji="1" lang="en-US" altLang="zh-TW" dirty="0" smtClean="0"/>
              <a:t>Progression of dissection (0.5)</a:t>
            </a:r>
          </a:p>
          <a:p>
            <a:pPr lvl="1"/>
            <a:r>
              <a:rPr kumimoji="1" lang="en-US" altLang="zh-TW" dirty="0" smtClean="0"/>
              <a:t>Uncontrolled hypertension (0.5)</a:t>
            </a:r>
          </a:p>
          <a:p>
            <a:pPr lvl="1"/>
            <a:r>
              <a:rPr kumimoji="1" lang="en-US" altLang="zh-TW" dirty="0" smtClean="0"/>
              <a:t>Aneurysm expansion (0.5)</a:t>
            </a:r>
          </a:p>
        </p:txBody>
      </p:sp>
    </p:spTree>
    <p:extLst>
      <p:ext uri="{BB962C8B-B14F-4D97-AF65-F5344CB8AC3E}">
        <p14:creationId xmlns:p14="http://schemas.microsoft.com/office/powerpoint/2010/main" val="209198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TW" sz="4000" dirty="0" smtClean="0"/>
              <a:t>This condition belongs to a spectrum of diseases. What is the spectrum called?</a:t>
            </a:r>
            <a:endParaRPr kumimoji="1" lang="zh-TW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 smtClean="0"/>
              <a:t>Acute aortic syndrome (1)</a:t>
            </a:r>
            <a:endParaRPr kumimoji="1"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7336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Case 3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 smtClean="0"/>
              <a:t>F/55</a:t>
            </a:r>
          </a:p>
          <a:p>
            <a:r>
              <a:rPr kumimoji="1" lang="en-US" altLang="zh-TW" dirty="0" smtClean="0"/>
              <a:t>PH: </a:t>
            </a:r>
            <a:r>
              <a:rPr kumimoji="1" lang="en-US" altLang="zh-TW" dirty="0" err="1" smtClean="0"/>
              <a:t>Ca</a:t>
            </a:r>
            <a:r>
              <a:rPr kumimoji="1" lang="en-US" altLang="zh-TW" dirty="0" smtClean="0"/>
              <a:t> rectum with total </a:t>
            </a:r>
            <a:r>
              <a:rPr kumimoji="1" lang="en-US" altLang="zh-TW" dirty="0" err="1" smtClean="0"/>
              <a:t>mesorectal</a:t>
            </a:r>
            <a:r>
              <a:rPr kumimoji="1" lang="en-US" altLang="zh-TW" dirty="0" smtClean="0"/>
              <a:t> excision &amp; ileostomy 1 year ago</a:t>
            </a:r>
          </a:p>
          <a:p>
            <a:r>
              <a:rPr kumimoji="1" lang="en-US" altLang="zh-TW" dirty="0" smtClean="0"/>
              <a:t>Closure of ileostomy 2 weeks ago</a:t>
            </a:r>
          </a:p>
          <a:p>
            <a:r>
              <a:rPr kumimoji="1" lang="en-US" altLang="zh-TW" dirty="0" smtClean="0"/>
              <a:t>c/o Persistent wound pain, swelling, low grade fever</a:t>
            </a:r>
          </a:p>
        </p:txBody>
      </p:sp>
    </p:spTree>
    <p:extLst>
      <p:ext uri="{BB962C8B-B14F-4D97-AF65-F5344CB8AC3E}">
        <p14:creationId xmlns:p14="http://schemas.microsoft.com/office/powerpoint/2010/main" val="276988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7" name="Picture 4" descr="G:\Training\EM Atlas\105 Enterocutaneous fistula\RLQ pain PAE12028313P EAXR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2" r="-1252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G:\Training\EM Atlas\105 Enterocutaneous fistula\RLQ pain PAE12028313P AXR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1" r="-971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747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Describe the X-ray findings</a:t>
            </a:r>
            <a:endParaRPr kumimoji="1" lang="zh-TW" altLang="en-US" dirty="0"/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 smtClean="0"/>
              <a:t>Surgical emphysema over right abdominal wall</a:t>
            </a:r>
          </a:p>
          <a:p>
            <a:r>
              <a:rPr kumimoji="1" lang="en-US" altLang="zh-TW" dirty="0" smtClean="0"/>
              <a:t>Presence of air-fluid levels in bowel loops</a:t>
            </a:r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1979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Picture 2" descr="G:\Training\EM Atlas\105 Enterocutaneous fistula\RLQ pain Enterocutaneous fistula PAE12028313P CT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" r="5384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G:\Training\EM Atlas\105 Enterocutaneous fistula\RLQ pain Enterocutaneous fistula PAE12028313P CT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" r="5384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857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Describe the abnormalities in CT</a:t>
            </a:r>
            <a:endParaRPr kumimoji="1" lang="zh-TW" altLang="en-US" dirty="0"/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 smtClean="0"/>
              <a:t>Surgical emphysema over right abdominal wall</a:t>
            </a:r>
          </a:p>
          <a:p>
            <a:r>
              <a:rPr kumimoji="1" lang="en-US" altLang="zh-TW" dirty="0" smtClean="0"/>
              <a:t>Collection with multiple gas, fluid and soft tissue density in right side of abdomen with extension to right anterior abdominal wall</a:t>
            </a:r>
          </a:p>
          <a:p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02573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What is your diagnosis?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 err="1" smtClean="0"/>
              <a:t>Enterocutaneous</a:t>
            </a:r>
            <a:r>
              <a:rPr kumimoji="1" lang="en-US" altLang="zh-TW" dirty="0" smtClean="0"/>
              <a:t> fistula</a:t>
            </a:r>
            <a:endParaRPr kumimoji="1"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1056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List 4 common etiologies</a:t>
            </a:r>
            <a:endParaRPr kumimoji="1"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Arial"/>
              <a:buChar char="•"/>
            </a:pPr>
            <a:r>
              <a:rPr kumimoji="1" lang="en-US" altLang="zh-TW" dirty="0" smtClean="0"/>
              <a:t>Post-operative</a:t>
            </a:r>
          </a:p>
          <a:p>
            <a:pPr lvl="1">
              <a:buFont typeface="Arial"/>
              <a:buChar char="•"/>
            </a:pPr>
            <a:r>
              <a:rPr kumimoji="1" lang="en-US" altLang="zh-TW" dirty="0" smtClean="0"/>
              <a:t>Trauma</a:t>
            </a:r>
          </a:p>
          <a:p>
            <a:pPr lvl="1">
              <a:buFont typeface="Arial"/>
              <a:buChar char="•"/>
            </a:pPr>
            <a:r>
              <a:rPr kumimoji="1" lang="en-US" altLang="zh-TW" dirty="0" smtClean="0"/>
              <a:t>Foreign body</a:t>
            </a:r>
          </a:p>
          <a:p>
            <a:pPr lvl="1">
              <a:buFont typeface="Arial"/>
              <a:buChar char="•"/>
            </a:pPr>
            <a:r>
              <a:rPr kumimoji="1" lang="en-US" altLang="zh-TW" dirty="0" smtClean="0"/>
              <a:t>Inflammatory bowel disease</a:t>
            </a:r>
          </a:p>
          <a:p>
            <a:pPr lvl="1">
              <a:buFont typeface="Arial"/>
              <a:buChar char="•"/>
            </a:pPr>
            <a:r>
              <a:rPr kumimoji="1" lang="en-US" altLang="zh-TW" dirty="0" smtClean="0"/>
              <a:t>Tuberculosis </a:t>
            </a:r>
          </a:p>
          <a:p>
            <a:pPr lvl="1">
              <a:buFont typeface="Arial"/>
              <a:buChar char="•"/>
            </a:pPr>
            <a:r>
              <a:rPr kumimoji="1" lang="en-US" altLang="zh-TW" dirty="0" smtClean="0"/>
              <a:t>Diverticulitis </a:t>
            </a:r>
          </a:p>
          <a:p>
            <a:pPr lvl="1">
              <a:buFont typeface="Arial"/>
              <a:buChar char="•"/>
            </a:pPr>
            <a:r>
              <a:rPr kumimoji="1" lang="en-US" altLang="zh-TW" dirty="0" smtClean="0"/>
              <a:t>Carcinoma</a:t>
            </a:r>
          </a:p>
          <a:p>
            <a:pPr marL="457200" lvl="1" indent="0">
              <a:buNone/>
            </a:pPr>
            <a:r>
              <a:rPr kumimoji="1" lang="en-US" altLang="zh-TW" dirty="0" smtClean="0"/>
              <a:t>(any 4, 0.5 each)</a:t>
            </a:r>
          </a:p>
          <a:p>
            <a:pPr lvl="1"/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7095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TW" dirty="0"/>
              <a:t>List 4 important aspects in conservative treatment 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TW" dirty="0"/>
              <a:t>Rehydration</a:t>
            </a:r>
          </a:p>
          <a:p>
            <a:r>
              <a:rPr lang="en-US" altLang="zh-TW" dirty="0"/>
              <a:t>Administration of antibiotics</a:t>
            </a:r>
          </a:p>
          <a:p>
            <a:r>
              <a:rPr lang="en-US" altLang="zh-TW" dirty="0"/>
              <a:t>Correction of anemia</a:t>
            </a:r>
          </a:p>
          <a:p>
            <a:r>
              <a:rPr lang="en-US" altLang="zh-TW" dirty="0"/>
              <a:t>Electrolyte repletion</a:t>
            </a:r>
          </a:p>
          <a:p>
            <a:r>
              <a:rPr lang="en-US" altLang="zh-TW" dirty="0"/>
              <a:t>Drainage of obvious abscess</a:t>
            </a:r>
          </a:p>
          <a:p>
            <a:r>
              <a:rPr lang="en-US" altLang="zh-TW" dirty="0"/>
              <a:t>Nutritional support</a:t>
            </a:r>
          </a:p>
          <a:p>
            <a:r>
              <a:rPr lang="en-US" altLang="zh-TW" dirty="0"/>
              <a:t>Control of fistula drainage</a:t>
            </a:r>
          </a:p>
          <a:p>
            <a:r>
              <a:rPr lang="en-US" altLang="zh-TW" dirty="0"/>
              <a:t>Skin </a:t>
            </a:r>
            <a:r>
              <a:rPr lang="en-US" altLang="zh-TW" dirty="0" smtClean="0"/>
              <a:t>protection   (any 4, 0.5 each)</a:t>
            </a:r>
            <a:endParaRPr kumimoji="1" lang="en-US" altLang="zh-TW" dirty="0" smtClean="0"/>
          </a:p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7580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內容版面配置區 3" descr="image0-00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63" r="-14563"/>
          <a:stretch>
            <a:fillRect/>
          </a:stretch>
        </p:blipFill>
        <p:spPr>
          <a:xfrm rot="226926">
            <a:off x="-20009" y="1027386"/>
            <a:ext cx="9164009" cy="5039852"/>
          </a:xfrm>
        </p:spPr>
      </p:pic>
    </p:spTree>
    <p:extLst>
      <p:ext uri="{BB962C8B-B14F-4D97-AF65-F5344CB8AC3E}">
        <p14:creationId xmlns:p14="http://schemas.microsoft.com/office/powerpoint/2010/main" val="138647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HK" dirty="0" smtClean="0"/>
              <a:t>When should corrective surgery be considered?</a:t>
            </a:r>
            <a:endParaRPr lang="zh-HK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HK" dirty="0" smtClean="0"/>
              <a:t>Non-closure after non-operative </a:t>
            </a:r>
            <a:r>
              <a:rPr lang="en-US" altLang="zh-HK" dirty="0"/>
              <a:t>management </a:t>
            </a:r>
            <a:r>
              <a:rPr lang="en-US" altLang="zh-HK" dirty="0" smtClean="0"/>
              <a:t>for 4-6 weeks (1)</a:t>
            </a:r>
          </a:p>
        </p:txBody>
      </p:sp>
    </p:spTree>
    <p:extLst>
      <p:ext uri="{BB962C8B-B14F-4D97-AF65-F5344CB8AC3E}">
        <p14:creationId xmlns:p14="http://schemas.microsoft.com/office/powerpoint/2010/main" val="60647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 smtClean="0"/>
              <a:t>Case 4</a:t>
            </a:r>
            <a:endParaRPr lang="zh-HK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HK" dirty="0" smtClean="0"/>
              <a:t>F/47</a:t>
            </a:r>
          </a:p>
          <a:p>
            <a:r>
              <a:rPr lang="en-US" altLang="zh-HK" dirty="0" smtClean="0"/>
              <a:t>PH: Schizophrenia</a:t>
            </a:r>
          </a:p>
          <a:p>
            <a:r>
              <a:rPr lang="en-US" altLang="zh-HK" dirty="0" smtClean="0"/>
              <a:t>DO 40 tab </a:t>
            </a:r>
            <a:r>
              <a:rPr lang="en-US" altLang="zh-HK" dirty="0" err="1" smtClean="0"/>
              <a:t>amisulpride</a:t>
            </a:r>
            <a:r>
              <a:rPr lang="en-US" altLang="zh-HK" dirty="0" smtClean="0"/>
              <a:t> (800mg/tab) 10 tab </a:t>
            </a:r>
            <a:r>
              <a:rPr lang="en-US" altLang="zh-HK" dirty="0" err="1" smtClean="0"/>
              <a:t>ativan</a:t>
            </a:r>
            <a:r>
              <a:rPr lang="en-US" altLang="zh-HK" dirty="0" smtClean="0"/>
              <a:t> (1mg/tab) 1.5 hours ago</a:t>
            </a:r>
          </a:p>
          <a:p>
            <a:r>
              <a:rPr lang="en-US" altLang="zh-HK" dirty="0" smtClean="0"/>
              <a:t>BP 81/31 P82 SpO2 100% GCS 14 Pupil 3mm</a:t>
            </a:r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28286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TW" dirty="0" smtClean="0"/>
              <a:t>(a) What is the most important cardiac toxicity of  </a:t>
            </a:r>
            <a:r>
              <a:rPr kumimoji="1" lang="en-US" altLang="zh-TW" dirty="0" err="1" smtClean="0"/>
              <a:t>amisulpride</a:t>
            </a:r>
            <a:r>
              <a:rPr kumimoji="1" lang="en-US" altLang="zh-TW" dirty="0" smtClean="0"/>
              <a:t> overdose?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 smtClean="0"/>
              <a:t>Prolonged QT interval  (1)</a:t>
            </a:r>
          </a:p>
          <a:p>
            <a:pPr marL="0" indent="0">
              <a:buNone/>
            </a:pPr>
            <a:endParaRPr kumimoji="1"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43218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TW" dirty="0" smtClean="0"/>
              <a:t>(b) Name 4 other drug classes causing similar effect as in (a)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Arial"/>
              <a:buChar char="•"/>
            </a:pPr>
            <a:r>
              <a:rPr kumimoji="1" lang="en-US" altLang="zh-TW" smtClean="0"/>
              <a:t>Antiarrhythmic</a:t>
            </a:r>
            <a:endParaRPr kumimoji="1" lang="en-US" altLang="zh-TW" dirty="0" smtClean="0"/>
          </a:p>
          <a:p>
            <a:pPr lvl="1">
              <a:buFont typeface="Arial"/>
              <a:buChar char="•"/>
            </a:pPr>
            <a:r>
              <a:rPr kumimoji="1" lang="en-US" altLang="zh-TW" dirty="0" smtClean="0"/>
              <a:t>Antidepressant</a:t>
            </a:r>
          </a:p>
          <a:p>
            <a:pPr lvl="1">
              <a:buFont typeface="Arial"/>
              <a:buChar char="•"/>
            </a:pPr>
            <a:r>
              <a:rPr kumimoji="1" lang="en-US" altLang="zh-TW" dirty="0" smtClean="0"/>
              <a:t>Antihistamine</a:t>
            </a:r>
          </a:p>
          <a:p>
            <a:pPr lvl="1">
              <a:buFont typeface="Arial"/>
              <a:buChar char="•"/>
            </a:pPr>
            <a:r>
              <a:rPr kumimoji="1" lang="en-US" altLang="zh-TW" dirty="0" smtClean="0"/>
              <a:t>Antimicrobial </a:t>
            </a:r>
          </a:p>
          <a:p>
            <a:pPr marL="457200" lvl="1" indent="0">
              <a:buNone/>
            </a:pPr>
            <a:r>
              <a:rPr kumimoji="1" lang="en-US" altLang="zh-TW" dirty="0" smtClean="0"/>
              <a:t>(0.5 x 4)</a:t>
            </a:r>
          </a:p>
        </p:txBody>
      </p:sp>
    </p:spTree>
    <p:extLst>
      <p:ext uri="{BB962C8B-B14F-4D97-AF65-F5344CB8AC3E}">
        <p14:creationId xmlns:p14="http://schemas.microsoft.com/office/powerpoint/2010/main" val="34877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TW" dirty="0" smtClean="0"/>
              <a:t>(c) What arrhythmia can the above drugs cause?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kumimoji="1" lang="en-US" altLang="zh-TW" dirty="0" err="1" smtClean="0"/>
              <a:t>Torsades</a:t>
            </a:r>
            <a:r>
              <a:rPr kumimoji="1" lang="en-US" altLang="zh-TW" dirty="0" smtClean="0"/>
              <a:t> de pointes (0.5)</a:t>
            </a:r>
            <a:endParaRPr kumimoji="1" lang="zh-TW" altLang="en-US" dirty="0"/>
          </a:p>
        </p:txBody>
      </p:sp>
      <p:pic>
        <p:nvPicPr>
          <p:cNvPr id="5" name="內容版面配置區 4" descr="torsades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5369" b="-195369"/>
          <a:stretch>
            <a:fillRect/>
          </a:stretch>
        </p:blipFill>
        <p:spPr>
          <a:xfrm>
            <a:off x="4214552" y="1114222"/>
            <a:ext cx="4472248" cy="5011942"/>
          </a:xfrm>
        </p:spPr>
      </p:pic>
    </p:spTree>
    <p:extLst>
      <p:ext uri="{BB962C8B-B14F-4D97-AF65-F5344CB8AC3E}">
        <p14:creationId xmlns:p14="http://schemas.microsoft.com/office/powerpoint/2010/main" val="407978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內容版面配置區 4" descr="image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92" r="-16692"/>
          <a:stretch>
            <a:fillRect/>
          </a:stretch>
        </p:blipFill>
        <p:spPr>
          <a:xfrm>
            <a:off x="55070" y="663351"/>
            <a:ext cx="9088930" cy="4999404"/>
          </a:xfrm>
        </p:spPr>
      </p:pic>
    </p:spTree>
    <p:extLst>
      <p:ext uri="{BB962C8B-B14F-4D97-AF65-F5344CB8AC3E}">
        <p14:creationId xmlns:p14="http://schemas.microsoft.com/office/powerpoint/2010/main" val="304873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TW" dirty="0" smtClean="0"/>
              <a:t>(d) Name the antidotes for </a:t>
            </a:r>
            <a:r>
              <a:rPr kumimoji="1" lang="en-US" altLang="zh-TW" dirty="0" err="1" smtClean="0"/>
              <a:t>amisulpride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 smtClean="0"/>
              <a:t>Magnesium (1)</a:t>
            </a:r>
          </a:p>
          <a:p>
            <a:r>
              <a:rPr kumimoji="1" lang="en-US" altLang="zh-TW" dirty="0" smtClean="0"/>
              <a:t>Sodium bicarbonate (1)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1692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TW" dirty="0" smtClean="0"/>
              <a:t>(e) How long should an asymptomatic patient with normal ECG be observed?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 smtClean="0"/>
              <a:t>At least 12 hours (1)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3710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 smtClean="0"/>
              <a:t>Case 5</a:t>
            </a:r>
            <a:endParaRPr lang="zh-HK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HK" dirty="0" smtClean="0"/>
              <a:t>F/54</a:t>
            </a:r>
          </a:p>
          <a:p>
            <a:r>
              <a:rPr lang="en-US" altLang="zh-HK" dirty="0" smtClean="0"/>
              <a:t>Fall when walking downstairs in bus</a:t>
            </a:r>
          </a:p>
          <a:p>
            <a:r>
              <a:rPr lang="en-US" altLang="zh-HK" dirty="0" smtClean="0"/>
              <a:t>c/o R knee pain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23634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60" y="509769"/>
            <a:ext cx="4081885" cy="6145621"/>
          </a:xfrm>
        </p:spPr>
      </p:pic>
      <p:pic>
        <p:nvPicPr>
          <p:cNvPr id="8" name="內容版面配置區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337" y="509769"/>
            <a:ext cx="4040674" cy="6145621"/>
          </a:xfrm>
        </p:spPr>
      </p:pic>
    </p:spTree>
    <p:extLst>
      <p:ext uri="{BB962C8B-B14F-4D97-AF65-F5344CB8AC3E}">
        <p14:creationId xmlns:p14="http://schemas.microsoft.com/office/powerpoint/2010/main" val="323595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Name the ECG abnormalities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 smtClean="0"/>
              <a:t>ST elevation over II, III, AVF (0.5)</a:t>
            </a:r>
          </a:p>
          <a:p>
            <a:r>
              <a:rPr kumimoji="1" lang="en-US" altLang="zh-TW" dirty="0" smtClean="0"/>
              <a:t>ST elevation in III &gt; ST elevation in II (0.5)</a:t>
            </a:r>
          </a:p>
          <a:p>
            <a:r>
              <a:rPr kumimoji="1" lang="en-US" altLang="zh-TW" dirty="0" smtClean="0"/>
              <a:t>Reciprocal ST depression over I, AVL (0.5)</a:t>
            </a:r>
          </a:p>
          <a:p>
            <a:r>
              <a:rPr kumimoji="1" lang="en-US" altLang="zh-TW" dirty="0" smtClean="0"/>
              <a:t>ST depression over V2 (0.5)</a:t>
            </a:r>
          </a:p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4190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Describe the XR finding</a:t>
            </a:r>
            <a:endParaRPr kumimoji="1"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 smtClean="0"/>
              <a:t>Fracture right medial </a:t>
            </a:r>
            <a:r>
              <a:rPr kumimoji="1" lang="en-US" altLang="zh-TW" dirty="0" err="1" smtClean="0"/>
              <a:t>tibial</a:t>
            </a:r>
            <a:r>
              <a:rPr kumimoji="1" lang="en-US" altLang="zh-TW" dirty="0" smtClean="0"/>
              <a:t> condyle with depressed articular fragment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8667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9" y="1417638"/>
            <a:ext cx="4602321" cy="4602321"/>
          </a:xfrm>
        </p:spPr>
      </p:pic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1417638"/>
            <a:ext cx="4464843" cy="4602321"/>
          </a:xfrm>
        </p:spPr>
      </p:pic>
    </p:spTree>
    <p:extLst>
      <p:ext uri="{BB962C8B-B14F-4D97-AF65-F5344CB8AC3E}">
        <p14:creationId xmlns:p14="http://schemas.microsoft.com/office/powerpoint/2010/main" val="147776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TW" dirty="0" smtClean="0"/>
              <a:t>What is the usual injury mechanism?</a:t>
            </a:r>
            <a:endParaRPr kumimoji="1"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 smtClean="0"/>
              <a:t>Valgus </a:t>
            </a:r>
            <a:r>
              <a:rPr kumimoji="1" lang="en-US" altLang="zh-TW" dirty="0"/>
              <a:t>or </a:t>
            </a:r>
            <a:r>
              <a:rPr kumimoji="1" lang="en-US" altLang="zh-TW" dirty="0" err="1"/>
              <a:t>varus</a:t>
            </a:r>
            <a:r>
              <a:rPr kumimoji="1" lang="en-US" altLang="zh-TW" dirty="0"/>
              <a:t> </a:t>
            </a:r>
            <a:r>
              <a:rPr kumimoji="1" lang="en-US" altLang="zh-TW" dirty="0" smtClean="0"/>
              <a:t>forces with axial loading (1)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7832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TW" dirty="0" smtClean="0"/>
              <a:t>Which site is more commonly involved</a:t>
            </a:r>
            <a:r>
              <a:rPr kumimoji="1" lang="en-US" altLang="zh-TW" dirty="0"/>
              <a:t>?</a:t>
            </a:r>
            <a:r>
              <a:rPr kumimoji="1" lang="en-US" altLang="zh-TW" dirty="0" smtClean="0"/>
              <a:t> </a:t>
            </a:r>
            <a:endParaRPr kumimoji="1"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 smtClean="0"/>
              <a:t>Lateral </a:t>
            </a:r>
            <a:r>
              <a:rPr kumimoji="1" lang="en-US" altLang="zh-TW" dirty="0" err="1" smtClean="0"/>
              <a:t>tibial</a:t>
            </a:r>
            <a:r>
              <a:rPr kumimoji="1" lang="en-US" altLang="zh-TW" dirty="0" smtClean="0"/>
              <a:t> plateau   (0.5)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1516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Name the classification system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284189" y="1600200"/>
            <a:ext cx="4307238" cy="4525963"/>
          </a:xfrm>
        </p:spPr>
        <p:txBody>
          <a:bodyPr/>
          <a:lstStyle/>
          <a:p>
            <a:r>
              <a:rPr lang="en-US" altLang="zh-TW" dirty="0" err="1"/>
              <a:t>Schatzker</a:t>
            </a:r>
            <a:r>
              <a:rPr lang="en-US" altLang="zh-TW" dirty="0"/>
              <a:t> </a:t>
            </a:r>
            <a:r>
              <a:rPr lang="en-US" altLang="zh-TW" dirty="0" smtClean="0"/>
              <a:t>Classification (1) </a:t>
            </a:r>
            <a:r>
              <a:rPr kumimoji="1" lang="en-US" altLang="zh-TW" dirty="0" smtClean="0"/>
              <a:t> or </a:t>
            </a:r>
          </a:p>
          <a:p>
            <a:r>
              <a:rPr lang="en-US" altLang="zh-TW" dirty="0" err="1" smtClean="0"/>
              <a:t>Hohl</a:t>
            </a:r>
            <a:r>
              <a:rPr lang="en-US" altLang="zh-TW" dirty="0" smtClean="0"/>
              <a:t> and Moore Classification (1)</a:t>
            </a:r>
          </a:p>
          <a:p>
            <a:endParaRPr lang="en-US" altLang="zh-TW" dirty="0" smtClean="0"/>
          </a:p>
        </p:txBody>
      </p:sp>
      <p:pic>
        <p:nvPicPr>
          <p:cNvPr id="5" name="內容版面配置區 4" descr="IMG_0457 - 版本3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833" b="-12833"/>
          <a:stretch>
            <a:fillRect/>
          </a:stretch>
        </p:blipFill>
        <p:spPr/>
      </p:pic>
      <p:sp>
        <p:nvSpPr>
          <p:cNvPr id="6" name="文字方塊 5"/>
          <p:cNvSpPr txBox="1"/>
          <p:nvPr/>
        </p:nvSpPr>
        <p:spPr>
          <a:xfrm>
            <a:off x="4743450" y="6477000"/>
            <a:ext cx="440055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dirty="0" smtClean="0"/>
              <a:t>Handbook of fractures 4</a:t>
            </a:r>
            <a:r>
              <a:rPr lang="en-US" altLang="zh-HK" baseline="30000" dirty="0" smtClean="0"/>
              <a:t>th</a:t>
            </a:r>
            <a:r>
              <a:rPr lang="en-US" altLang="zh-HK" dirty="0" smtClean="0"/>
              <a:t> Ed.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29695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TW" dirty="0" smtClean="0"/>
              <a:t>What does </a:t>
            </a:r>
            <a:r>
              <a:rPr kumimoji="1" lang="en-US" altLang="zh-TW" dirty="0" err="1" smtClean="0"/>
              <a:t>lipohemarthrosis</a:t>
            </a:r>
            <a:r>
              <a:rPr kumimoji="1" lang="en-US" altLang="zh-TW" dirty="0" smtClean="0"/>
              <a:t> indicate?</a:t>
            </a:r>
            <a:endParaRPr kumimoji="1"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/>
              <a:t>I</a:t>
            </a:r>
            <a:r>
              <a:rPr lang="en-US" altLang="zh-TW" dirty="0" smtClean="0"/>
              <a:t>ntra</a:t>
            </a:r>
            <a:r>
              <a:rPr lang="en-US" altLang="zh-TW" dirty="0"/>
              <a:t>-articular fracture with escape of fat and blood from the bone marrow into the </a:t>
            </a:r>
            <a:r>
              <a:rPr lang="en-US" altLang="zh-TW" dirty="0" smtClean="0"/>
              <a:t>joint (1)</a:t>
            </a:r>
            <a:endParaRPr kumimoji="1" lang="zh-TW" altLang="en-US" dirty="0"/>
          </a:p>
        </p:txBody>
      </p:sp>
      <p:pic>
        <p:nvPicPr>
          <p:cNvPr id="3" name="內容版面配置區 2" descr="a7f39064963c9ab0b430cce66a4b9d_big_gallery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" r="5384"/>
          <a:stretch>
            <a:fillRect/>
          </a:stretch>
        </p:blipFill>
        <p:spPr/>
      </p:pic>
      <p:sp>
        <p:nvSpPr>
          <p:cNvPr id="2" name="文字方塊 1"/>
          <p:cNvSpPr txBox="1"/>
          <p:nvPr/>
        </p:nvSpPr>
        <p:spPr>
          <a:xfrm>
            <a:off x="4743450" y="6477000"/>
            <a:ext cx="440055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dirty="0" smtClean="0"/>
              <a:t>w</a:t>
            </a:r>
            <a:r>
              <a:rPr lang="en-US" altLang="zh-HK" dirty="0" smtClean="0"/>
              <a:t>ww.radiopaedia.org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414710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TW" dirty="0" smtClean="0"/>
              <a:t>List 4 indications of operative repair</a:t>
            </a:r>
            <a:endParaRPr kumimoji="1"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altLang="zh-TW" dirty="0" err="1"/>
              <a:t>A</a:t>
            </a:r>
            <a:r>
              <a:rPr lang="fr-FR" altLang="zh-TW" dirty="0" err="1" smtClean="0"/>
              <a:t>rticular</a:t>
            </a:r>
            <a:r>
              <a:rPr lang="fr-FR" altLang="zh-TW" dirty="0" smtClean="0"/>
              <a:t> </a:t>
            </a:r>
            <a:r>
              <a:rPr lang="fr-FR" altLang="zh-TW" dirty="0" err="1"/>
              <a:t>stepoff</a:t>
            </a:r>
            <a:r>
              <a:rPr lang="fr-FR" altLang="zh-TW" dirty="0"/>
              <a:t> &gt; </a:t>
            </a:r>
            <a:r>
              <a:rPr lang="fr-FR" altLang="zh-TW" dirty="0" smtClean="0"/>
              <a:t>3mm</a:t>
            </a:r>
          </a:p>
          <a:p>
            <a:r>
              <a:rPr lang="fr-FR" altLang="zh-TW" dirty="0" err="1"/>
              <a:t>C</a:t>
            </a:r>
            <a:r>
              <a:rPr lang="fr-FR" altLang="zh-TW" dirty="0" err="1" smtClean="0"/>
              <a:t>ondylar</a:t>
            </a:r>
            <a:r>
              <a:rPr lang="fr-FR" altLang="zh-TW" dirty="0" smtClean="0"/>
              <a:t> </a:t>
            </a:r>
            <a:r>
              <a:rPr lang="fr-FR" altLang="zh-TW" dirty="0" err="1"/>
              <a:t>widening</a:t>
            </a:r>
            <a:r>
              <a:rPr lang="fr-FR" altLang="zh-TW" dirty="0"/>
              <a:t> &gt; 5mm</a:t>
            </a:r>
          </a:p>
          <a:p>
            <a:r>
              <a:rPr lang="fr-FR" altLang="zh-TW" dirty="0"/>
              <a:t>V</a:t>
            </a:r>
            <a:r>
              <a:rPr lang="fr-FR" altLang="zh-TW" dirty="0" smtClean="0"/>
              <a:t>arus</a:t>
            </a:r>
            <a:r>
              <a:rPr lang="fr-FR" altLang="zh-TW" dirty="0"/>
              <a:t>/valgus </a:t>
            </a:r>
            <a:r>
              <a:rPr lang="fr-FR" altLang="zh-TW" dirty="0" err="1"/>
              <a:t>instability</a:t>
            </a:r>
            <a:endParaRPr lang="fr-FR" altLang="zh-TW" dirty="0"/>
          </a:p>
          <a:p>
            <a:r>
              <a:rPr lang="fr-FR" altLang="zh-TW" dirty="0" err="1"/>
              <a:t>M</a:t>
            </a:r>
            <a:r>
              <a:rPr lang="fr-FR" altLang="zh-TW" dirty="0" err="1" smtClean="0"/>
              <a:t>edial</a:t>
            </a:r>
            <a:r>
              <a:rPr lang="fr-FR" altLang="zh-TW" dirty="0" smtClean="0"/>
              <a:t> </a:t>
            </a:r>
            <a:r>
              <a:rPr lang="fr-FR" altLang="zh-TW" dirty="0"/>
              <a:t>plateau </a:t>
            </a:r>
            <a:r>
              <a:rPr lang="fr-FR" altLang="zh-TW" dirty="0" smtClean="0"/>
              <a:t>fractures </a:t>
            </a:r>
            <a:endParaRPr lang="fr-FR" altLang="zh-TW" dirty="0"/>
          </a:p>
          <a:p>
            <a:r>
              <a:rPr lang="fr-FR" altLang="zh-TW" dirty="0" err="1"/>
              <a:t>B</a:t>
            </a:r>
            <a:r>
              <a:rPr lang="fr-FR" altLang="zh-TW" dirty="0" err="1" smtClean="0"/>
              <a:t>icondylar</a:t>
            </a:r>
            <a:r>
              <a:rPr lang="fr-FR" altLang="zh-TW" dirty="0" smtClean="0"/>
              <a:t> fractures</a:t>
            </a:r>
          </a:p>
          <a:p>
            <a:r>
              <a:rPr lang="fr-FR" altLang="zh-TW" dirty="0" smtClean="0"/>
              <a:t>Open fractures</a:t>
            </a:r>
          </a:p>
          <a:p>
            <a:r>
              <a:rPr lang="fr-FR" altLang="zh-TW" dirty="0" err="1" smtClean="0"/>
              <a:t>Associated</a:t>
            </a:r>
            <a:r>
              <a:rPr lang="fr-FR" altLang="zh-TW" dirty="0" smtClean="0"/>
              <a:t> </a:t>
            </a:r>
            <a:r>
              <a:rPr lang="fr-FR" altLang="zh-TW" dirty="0" err="1" smtClean="0"/>
              <a:t>compartment</a:t>
            </a:r>
            <a:r>
              <a:rPr lang="fr-FR" altLang="zh-TW" dirty="0" smtClean="0"/>
              <a:t> syndrome</a:t>
            </a:r>
          </a:p>
          <a:p>
            <a:r>
              <a:rPr lang="fr-FR" altLang="zh-TW" dirty="0" err="1" smtClean="0"/>
              <a:t>Associated</a:t>
            </a:r>
            <a:r>
              <a:rPr lang="fr-FR" altLang="zh-TW" dirty="0" smtClean="0"/>
              <a:t> </a:t>
            </a:r>
            <a:r>
              <a:rPr lang="fr-FR" altLang="zh-TW" dirty="0" err="1" smtClean="0"/>
              <a:t>vascular</a:t>
            </a:r>
            <a:r>
              <a:rPr lang="fr-FR" altLang="zh-TW" dirty="0" smtClean="0"/>
              <a:t> </a:t>
            </a:r>
            <a:r>
              <a:rPr lang="fr-FR" altLang="zh-TW" dirty="0" err="1" smtClean="0"/>
              <a:t>injury</a:t>
            </a:r>
            <a:r>
              <a:rPr lang="fr-FR" altLang="zh-TW" dirty="0" smtClean="0"/>
              <a:t>  (0.5 </a:t>
            </a:r>
            <a:r>
              <a:rPr lang="fr-FR" altLang="zh-TW" dirty="0" err="1" smtClean="0"/>
              <a:t>each</a:t>
            </a:r>
            <a:r>
              <a:rPr lang="fr-FR" altLang="zh-TW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2212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zh-TW" dirty="0" smtClean="0"/>
              <a:t>Thank You</a:t>
            </a:r>
            <a:endParaRPr kumimoji="1" lang="zh-TW" altLang="en-US" dirty="0"/>
          </a:p>
        </p:txBody>
      </p:sp>
      <p:sp>
        <p:nvSpPr>
          <p:cNvPr id="5" name="子標題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1797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TW" dirty="0" smtClean="0"/>
              <a:t>What are the possible territories involved?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 smtClean="0"/>
              <a:t>Inferior              (0.5)</a:t>
            </a:r>
          </a:p>
          <a:p>
            <a:r>
              <a:rPr kumimoji="1" lang="en-US" altLang="zh-TW" dirty="0" smtClean="0"/>
              <a:t>Posterior           (0.5)</a:t>
            </a:r>
          </a:p>
          <a:p>
            <a:r>
              <a:rPr kumimoji="1" lang="en-US" altLang="zh-TW" dirty="0" smtClean="0"/>
              <a:t>Right ventricle  (0.5)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2391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kumimoji="1" lang="zh-TW" altLang="en-US" dirty="0"/>
          </a:p>
        </p:txBody>
      </p:sp>
      <p:pic>
        <p:nvPicPr>
          <p:cNvPr id="4" name="內容版面配置區 3" descr="image0-00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297" r="-20297"/>
          <a:stretch>
            <a:fillRect/>
          </a:stretch>
        </p:blipFill>
        <p:spPr>
          <a:xfrm rot="21438420">
            <a:off x="-134499" y="1077873"/>
            <a:ext cx="9197606" cy="5058329"/>
          </a:xfrm>
        </p:spPr>
      </p:pic>
    </p:spTree>
    <p:extLst>
      <p:ext uri="{BB962C8B-B14F-4D97-AF65-F5344CB8AC3E}">
        <p14:creationId xmlns:p14="http://schemas.microsoft.com/office/powerpoint/2010/main" val="32436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內容版面配置區 3" descr="image0-00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504" r="-20504"/>
          <a:stretch>
            <a:fillRect/>
          </a:stretch>
        </p:blipFill>
        <p:spPr>
          <a:xfrm>
            <a:off x="1" y="1032599"/>
            <a:ext cx="9144000" cy="5028848"/>
          </a:xfrm>
        </p:spPr>
      </p:pic>
    </p:spTree>
    <p:extLst>
      <p:ext uri="{BB962C8B-B14F-4D97-AF65-F5344CB8AC3E}">
        <p14:creationId xmlns:p14="http://schemas.microsoft.com/office/powerpoint/2010/main" val="360046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Name the most likely culprit artery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 smtClean="0"/>
              <a:t>Right coronary artery (1)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4474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TW" dirty="0" smtClean="0"/>
              <a:t>The patient is in a local hospital where PCI is unavailable.</a:t>
            </a:r>
            <a:endParaRPr kumimoji="1"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 smtClean="0"/>
              <a:t>What is the preferred treatment according to the latest AHA guidelines?</a:t>
            </a:r>
          </a:p>
          <a:p>
            <a:r>
              <a:rPr kumimoji="1" lang="en-US" altLang="zh-TW" dirty="0" smtClean="0"/>
              <a:t>Transfer the patient for primary percutaneous coronary intervention(PCI) (1)</a:t>
            </a:r>
          </a:p>
        </p:txBody>
      </p:sp>
    </p:spTree>
    <p:extLst>
      <p:ext uri="{BB962C8B-B14F-4D97-AF65-F5344CB8AC3E}">
        <p14:creationId xmlns:p14="http://schemas.microsoft.com/office/powerpoint/2010/main" val="349343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891</TotalTime>
  <Words>1092</Words>
  <Application>Microsoft Office PowerPoint</Application>
  <PresentationFormat>如螢幕大小 (4:3)</PresentationFormat>
  <Paragraphs>142</Paragraphs>
  <Slides>47</Slides>
  <Notes>4</Notes>
  <HiddenSlides>0</HiddenSlides>
  <MMClips>0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47</vt:i4>
      </vt:variant>
    </vt:vector>
  </HeadingPairs>
  <TitlesOfParts>
    <vt:vector size="49" baseType="lpstr">
      <vt:lpstr>Custom Design</vt:lpstr>
      <vt:lpstr>Office 佈景主題</vt:lpstr>
      <vt:lpstr>JCM OSCE</vt:lpstr>
      <vt:lpstr>Case 1</vt:lpstr>
      <vt:lpstr>PowerPoint 簡報</vt:lpstr>
      <vt:lpstr>Name the ECG abnormalities</vt:lpstr>
      <vt:lpstr>What are the possible territories involved?</vt:lpstr>
      <vt:lpstr>PowerPoint 簡報</vt:lpstr>
      <vt:lpstr>PowerPoint 簡報</vt:lpstr>
      <vt:lpstr>Name the most likely culprit artery</vt:lpstr>
      <vt:lpstr>The patient is in a local hospital where PCI is unavailable.</vt:lpstr>
      <vt:lpstr>PowerPoint 簡報</vt:lpstr>
      <vt:lpstr>Suppose tenecteplase was given for thrombolysis, however the patient developed VF arrest &amp; cardiogenic shock after ROSC.</vt:lpstr>
      <vt:lpstr>What treatment should be considered?</vt:lpstr>
      <vt:lpstr>PowerPoint 簡報</vt:lpstr>
      <vt:lpstr>Case 2</vt:lpstr>
      <vt:lpstr>PowerPoint 簡報</vt:lpstr>
      <vt:lpstr>PowerPoint 簡報</vt:lpstr>
      <vt:lpstr>PowerPoint 簡報</vt:lpstr>
      <vt:lpstr>What is the diagnosis? </vt:lpstr>
      <vt:lpstr>Outline initial management with target end-points</vt:lpstr>
      <vt:lpstr>When to consider alternative treatments?</vt:lpstr>
      <vt:lpstr>This condition belongs to a spectrum of diseases. What is the spectrum called?</vt:lpstr>
      <vt:lpstr>Case 3</vt:lpstr>
      <vt:lpstr>PowerPoint 簡報</vt:lpstr>
      <vt:lpstr>Describe the X-ray findings</vt:lpstr>
      <vt:lpstr>PowerPoint 簡報</vt:lpstr>
      <vt:lpstr>Describe the abnormalities in CT</vt:lpstr>
      <vt:lpstr>What is your diagnosis?</vt:lpstr>
      <vt:lpstr>List 4 common etiologies</vt:lpstr>
      <vt:lpstr>List 4 important aspects in conservative treatment </vt:lpstr>
      <vt:lpstr>When should corrective surgery be considered?</vt:lpstr>
      <vt:lpstr>Case 4</vt:lpstr>
      <vt:lpstr>(a) What is the most important cardiac toxicity of  amisulpride overdose?</vt:lpstr>
      <vt:lpstr>(b) Name 4 other drug classes causing similar effect as in (a)</vt:lpstr>
      <vt:lpstr>(c) What arrhythmia can the above drugs cause?</vt:lpstr>
      <vt:lpstr>PowerPoint 簡報</vt:lpstr>
      <vt:lpstr>(d) Name the antidotes for amisulpride</vt:lpstr>
      <vt:lpstr>(e) How long should an asymptomatic patient with normal ECG be observed?</vt:lpstr>
      <vt:lpstr>Case 5</vt:lpstr>
      <vt:lpstr>PowerPoint 簡報</vt:lpstr>
      <vt:lpstr>Describe the XR finding</vt:lpstr>
      <vt:lpstr>PowerPoint 簡報</vt:lpstr>
      <vt:lpstr>What is the usual injury mechanism?</vt:lpstr>
      <vt:lpstr>Which site is more commonly involved? </vt:lpstr>
      <vt:lpstr>Name the classification system</vt:lpstr>
      <vt:lpstr>What does lipohemarthrosis indicate?</vt:lpstr>
      <vt:lpstr>List 4 indications of operative repair</vt:lpstr>
      <vt:lpstr>Thank You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JCM OSCE</dc:title>
  <dc:creator>Henry Wong</dc:creator>
  <cp:lastModifiedBy>Winnie Tin</cp:lastModifiedBy>
  <cp:revision>66</cp:revision>
  <dcterms:created xsi:type="dcterms:W3CDTF">2013-10-27T17:12:50Z</dcterms:created>
  <dcterms:modified xsi:type="dcterms:W3CDTF">2013-11-02T01:00:19Z</dcterms:modified>
</cp:coreProperties>
</file>